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0" r:id="rId7"/>
    <p:sldId id="265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14"/>
  </p:normalViewPr>
  <p:slideViewPr>
    <p:cSldViewPr snapToGrid="0" snapToObjects="1">
      <p:cViewPr varScale="1">
        <p:scale>
          <a:sx n="90" d="100"/>
          <a:sy n="90" d="100"/>
        </p:scale>
        <p:origin x="23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47DF-C00D-8242-901B-6CDDB0582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4000A8-C97B-9E4C-B7E4-B307B76F0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1994D-D378-C14B-8B68-2E83855B0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C3FF-3D12-AE47-971B-81CCEBDBEC7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5BF52-C694-1A41-990D-B8B9599A4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8DCD5-D579-C649-952E-96933FFB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67CB-D219-974C-B464-7C067577C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27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AC619-0FA8-8E4A-B772-BF6171DC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F9DA5F-1B76-9942-A330-0654DE10C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D24C4-2AB3-0444-BC43-1FFB315BE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C3FF-3D12-AE47-971B-81CCEBDBEC7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7D969-AA02-D14A-A86E-9289EA529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E3913-5912-3240-9EB2-B85BFB30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67CB-D219-974C-B464-7C067577C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5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615891-B66E-DD4C-B3AE-E4EFDBF38C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0B4E0F-194C-F542-BB34-10752DC29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C79A2-5BF3-A64C-B557-04D89CEF4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C3FF-3D12-AE47-971B-81CCEBDBEC7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06EB7-08DB-2B4E-9621-9DC9AFA42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8ED63-A559-C741-99DC-84B20474C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67CB-D219-974C-B464-7C067577C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46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0189-B058-124C-AF32-6E49B1414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5DD21-FA64-CC47-BD36-376A3CFB8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1AF9D-DAF3-5140-BEDD-761C656F2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C3FF-3D12-AE47-971B-81CCEBDBEC7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58F4C-FF1A-5D4C-9357-DBB9862DE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C1582-86E3-9249-BDB3-6992E9E16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67CB-D219-974C-B464-7C067577C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40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AC03-581E-DA40-8E5A-22CCF7859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FA722-6D29-E749-809F-073B855B1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1A69-1F9F-7D40-B106-40E8161FD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C3FF-3D12-AE47-971B-81CCEBDBEC7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2C60E-09C7-1447-A4CF-9C87312F2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1EC60-EBC3-D642-BF96-63E1657C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67CB-D219-974C-B464-7C067577C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75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F590D-1B5A-F046-A6D4-0053BE8D0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0E5D3-BCF3-2142-952C-8DB4AB5D80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9A7E8-91A0-424E-8C23-41ECF12B2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A6C95-515D-8B4E-99A7-9F8C9CECE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C3FF-3D12-AE47-971B-81CCEBDBEC7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F1340E-A53B-AE49-A262-E144DA98C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7E169-0255-F441-8401-67D5F1B0B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67CB-D219-974C-B464-7C067577C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5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F819B-9522-0047-89DC-B614880F9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C8982-3489-D043-91DF-08C862774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37C3BA-590C-6745-9FA7-7596E9C3D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2429B5-0427-024B-8CA3-B6500D3D61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182039-7CEA-E344-872C-D615C3665B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9758C6-73F7-2845-851F-EA85B2B3A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C3FF-3D12-AE47-971B-81CCEBDBEC7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2BCFAA-9DEB-5541-8406-7A143EF9D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7460F1-B921-ED41-B5D1-FC9E13231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67CB-D219-974C-B464-7C067577C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8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41AF1-D540-7743-BB83-CBFB02811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648A6D-414D-EA48-9672-A8D3F9C35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C3FF-3D12-AE47-971B-81CCEBDBEC7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EE66A9-456C-A641-BD7D-EC5DC4DD9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55EDAA-874C-9446-AAEB-FBC6119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67CB-D219-974C-B464-7C067577C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0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FC763F-76D7-A041-B1E0-DB6B71554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C3FF-3D12-AE47-971B-81CCEBDBEC7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5ECB71-7D22-9140-8B96-32C235DD5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84778-771A-6F48-9674-AEAD66A7F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67CB-D219-974C-B464-7C067577C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0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947DF-EDD6-3E41-892F-CEC569AF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0EE8B-88E9-0F40-A0E0-A286B637F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493B9-8F87-DD43-99BF-840869BC4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3E1C0-6B84-E147-B8D1-57FB1721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C3FF-3D12-AE47-971B-81CCEBDBEC7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8AFCFC-B326-9D4F-8167-4259A5513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31FF2-EF3F-8442-A1EE-08BFC12BC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67CB-D219-974C-B464-7C067577C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59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A2658-C09A-494F-B600-E87FC83BE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CD6245-039B-6F41-B0A8-A0A7E6BE30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94632-A8AC-EF40-91A3-311E27C97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BCBB0-2E2F-4645-9541-095C93AD2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C3FF-3D12-AE47-971B-81CCEBDBEC7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8B0B1-AE7F-144A-BF14-580627C3A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57C58-782B-B943-8021-F269A3A7E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567CB-D219-974C-B464-7C067577C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35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737B7A-813D-4545-9B86-4318EAA31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54E14-2724-EE42-8308-8F04B3493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CDFB3-3CB1-C740-96F5-FDFBFC201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6C3FF-3D12-AE47-971B-81CCEBDBEC7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70A85-AED5-4E4D-B858-E690FC0519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A03F9-4C49-6049-9729-DE9BA1CF3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567CB-D219-974C-B464-7C067577C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52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tah.instructure.com/courses/745855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thomasarts.com/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8DC81E-54DF-5243-A326-56B33DCE7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0295" y="757053"/>
            <a:ext cx="10482468" cy="1200335"/>
          </a:xfrm>
          <a:solidFill>
            <a:schemeClr val="bg1">
              <a:alpha val="24000"/>
            </a:schemeClr>
          </a:solidFill>
        </p:spPr>
        <p:txBody>
          <a:bodyPr>
            <a:normAutofit fontScale="62500" lnSpcReduction="20000"/>
          </a:bodyPr>
          <a:lstStyle/>
          <a:p>
            <a:endParaRPr lang="en-US" sz="4000" b="1" dirty="0">
              <a:ln w="18000">
                <a:solidFill>
                  <a:schemeClr val="tx2">
                    <a:lumMod val="75000"/>
                  </a:schemeClr>
                </a:solidFill>
                <a:prstDash val="solid"/>
                <a:miter lim="800000"/>
              </a:ln>
              <a:solidFill>
                <a:schemeClr val="bg1"/>
              </a:solidFill>
              <a:latin typeface="Britannic Bold"/>
              <a:cs typeface="Britannic Bold"/>
            </a:endParaRPr>
          </a:p>
          <a:p>
            <a:r>
              <a:rPr lang="en-US" sz="8000" b="1" dirty="0">
                <a:solidFill>
                  <a:schemeClr val="bg1"/>
                </a:solidFill>
                <a:latin typeface="Britannic Bold" panose="020B0903060703020204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2022 Game Day Analytics Challenge</a:t>
            </a:r>
            <a:endParaRPr lang="en-US" sz="8000" b="1" dirty="0">
              <a:solidFill>
                <a:schemeClr val="bg1"/>
              </a:solidFill>
              <a:latin typeface="Britannic Bold" panose="020B0903060703020204" pitchFamily="34" charset="77"/>
            </a:endParaRPr>
          </a:p>
          <a:p>
            <a:endParaRPr lang="en-US" sz="4000" b="1" dirty="0">
              <a:ln w="18000">
                <a:solidFill>
                  <a:schemeClr val="tx2">
                    <a:lumMod val="75000"/>
                  </a:schemeClr>
                </a:solidFill>
                <a:prstDash val="solid"/>
                <a:miter lim="800000"/>
              </a:ln>
              <a:solidFill>
                <a:schemeClr val="bg1"/>
              </a:solidFill>
              <a:latin typeface="Britannic Bold"/>
              <a:cs typeface="Britannic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BB9ED-E283-DB42-8643-23572EE751E9}"/>
              </a:ext>
            </a:extLst>
          </p:cNvPr>
          <p:cNvSpPr txBox="1"/>
          <p:nvPr/>
        </p:nvSpPr>
        <p:spPr>
          <a:xfrm>
            <a:off x="1265580" y="4563350"/>
            <a:ext cx="10257183" cy="1661993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4400" b="1" dirty="0">
                <a:ln w="18000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Britannic Bold"/>
                <a:cs typeface="Britannic Bold"/>
              </a:rPr>
              <a:t>Team 1- </a:t>
            </a:r>
            <a:r>
              <a:rPr lang="en-US" altLang="en-US" sz="4400" dirty="0">
                <a:solidFill>
                  <a:schemeClr val="bg1"/>
                </a:solidFill>
                <a:latin typeface="Britannic Bold" panose="020B0903060703020204" pitchFamily="34" charset="77"/>
              </a:rPr>
              <a:t>Multiverse</a:t>
            </a:r>
            <a:br>
              <a:rPr lang="en-US" altLang="en-US" sz="4400" dirty="0">
                <a:solidFill>
                  <a:schemeClr val="bg1"/>
                </a:solidFill>
                <a:latin typeface="Britannic Bold" panose="020B0903060703020204" pitchFamily="34" charset="77"/>
              </a:rPr>
            </a:br>
            <a:r>
              <a:rPr lang="en-US" sz="4000" dirty="0">
                <a:solidFill>
                  <a:prstClr val="white"/>
                </a:solidFill>
                <a:latin typeface="Britannic Bold" panose="020B0903060703020204" pitchFamily="34" charset="77"/>
                <a:ea typeface="MS PGothic" panose="020B0600070205080204" pitchFamily="34" charset="-128"/>
              </a:rPr>
              <a:t>#Niha #Gaurav #Prajakta #</a:t>
            </a:r>
            <a:r>
              <a:rPr lang="en-US" sz="4000" dirty="0" err="1">
                <a:solidFill>
                  <a:prstClr val="white"/>
                </a:solidFill>
                <a:latin typeface="Britannic Bold" panose="020B0903060703020204" pitchFamily="34" charset="77"/>
                <a:ea typeface="MS PGothic" panose="020B0600070205080204" pitchFamily="34" charset="-128"/>
              </a:rPr>
              <a:t>Avnish</a:t>
            </a:r>
            <a:endParaRPr lang="en-US" sz="4400" b="1" dirty="0">
              <a:ln w="18000">
                <a:solidFill>
                  <a:srgbClr val="1F497D">
                    <a:lumMod val="75000"/>
                  </a:srgbClr>
                </a:solidFill>
                <a:prstDash val="solid"/>
                <a:miter lim="800000"/>
              </a:ln>
              <a:solidFill>
                <a:prstClr val="white"/>
              </a:solidFill>
              <a:latin typeface="Britannic Bold"/>
              <a:ea typeface="MS PGothic" panose="020B0600070205080204" pitchFamily="34" charset="-128"/>
              <a:cs typeface="Britannic Bold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996D5-B59B-584C-9339-1ACC6C3689D3}"/>
              </a:ext>
            </a:extLst>
          </p:cNvPr>
          <p:cNvSpPr txBox="1"/>
          <p:nvPr/>
        </p:nvSpPr>
        <p:spPr>
          <a:xfrm>
            <a:off x="10018643" y="134350"/>
            <a:ext cx="2451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18-February-2022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8533B7-4627-E248-8B20-AF0FDB7A39AE}"/>
              </a:ext>
            </a:extLst>
          </p:cNvPr>
          <p:cNvSpPr txBox="1"/>
          <p:nvPr/>
        </p:nvSpPr>
        <p:spPr>
          <a:xfrm>
            <a:off x="1265580" y="3429000"/>
            <a:ext cx="10257183" cy="769441"/>
          </a:xfrm>
          <a:prstGeom prst="rect">
            <a:avLst/>
          </a:prstGeom>
          <a:solidFill>
            <a:schemeClr val="bg1">
              <a:alpha val="28695"/>
            </a:schemeClr>
          </a:solidFill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4400" b="1" dirty="0">
                <a:ln w="18000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Britannic Bold"/>
                <a:cs typeface="Britannic Bold"/>
              </a:rPr>
              <a:t>Who won the Battle of Ads ?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E085D4-3543-A248-A680-8BB128390046}"/>
              </a:ext>
            </a:extLst>
          </p:cNvPr>
          <p:cNvSpPr txBox="1"/>
          <p:nvPr/>
        </p:nvSpPr>
        <p:spPr>
          <a:xfrm>
            <a:off x="2323155" y="2322297"/>
            <a:ext cx="7916747" cy="769441"/>
          </a:xfrm>
          <a:prstGeom prst="rect">
            <a:avLst/>
          </a:prstGeom>
          <a:solidFill>
            <a:schemeClr val="bg1">
              <a:alpha val="13000"/>
            </a:schemeClr>
          </a:solidFill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ln w="18000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Britannic Bold"/>
                <a:ea typeface="+mn-ea"/>
                <a:cs typeface="Britannic Bold"/>
              </a:rPr>
              <a:t>Super Bowl LVI 2022</a:t>
            </a:r>
            <a:endParaRPr lang="en-US" sz="3600" b="1" dirty="0">
              <a:ln w="18000">
                <a:solidFill>
                  <a:schemeClr val="tx2">
                    <a:lumMod val="75000"/>
                  </a:schemeClr>
                </a:solidFill>
                <a:prstDash val="solid"/>
                <a:miter lim="800000"/>
              </a:ln>
              <a:solidFill>
                <a:schemeClr val="bg1"/>
              </a:solidFill>
              <a:latin typeface="Britannic Bold"/>
              <a:ea typeface="+mn-ea"/>
              <a:cs typeface="Britannic Bold"/>
            </a:endParaRPr>
          </a:p>
        </p:txBody>
      </p:sp>
    </p:spTree>
    <p:extLst>
      <p:ext uri="{BB962C8B-B14F-4D97-AF65-F5344CB8AC3E}">
        <p14:creationId xmlns:p14="http://schemas.microsoft.com/office/powerpoint/2010/main" val="1731371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34E5257-E783-6B47-B2D9-A5964F515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34" y="831022"/>
            <a:ext cx="5715000" cy="311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4781C4-F578-4E4A-AC7E-AAA145F5E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012" y="2386772"/>
            <a:ext cx="4773854" cy="394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3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C3494A-4063-074E-8915-C879DBA8C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01" y="1360813"/>
            <a:ext cx="8192481" cy="53806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86C428-41E8-B04C-A626-2327473DBD8B}"/>
              </a:ext>
            </a:extLst>
          </p:cNvPr>
          <p:cNvSpPr txBox="1"/>
          <p:nvPr/>
        </p:nvSpPr>
        <p:spPr>
          <a:xfrm>
            <a:off x="8458200" y="1517199"/>
            <a:ext cx="3602399" cy="1938992"/>
          </a:xfrm>
          <a:prstGeom prst="rect">
            <a:avLst/>
          </a:prstGeom>
          <a:solidFill>
            <a:schemeClr val="bg1"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Britannic Bold" panose="020B0903060703020204" pitchFamily="34" charset="77"/>
              </a:rPr>
              <a:t>2.03</a:t>
            </a:r>
            <a:r>
              <a:rPr lang="en-US" sz="3200" b="1" dirty="0">
                <a:solidFill>
                  <a:schemeClr val="bg1"/>
                </a:solidFill>
                <a:latin typeface="Britannic Bold" panose="020B0903060703020204" pitchFamily="34" charset="77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cademy Engraved LET Plain" panose="02000000000000000000" pitchFamily="2" charset="0"/>
              </a:rPr>
              <a:t>Million Tweets 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Britannic Bold" panose="020B0903060703020204" pitchFamily="34" charset="77"/>
              </a:rPr>
              <a:t>76</a:t>
            </a:r>
            <a:r>
              <a:rPr lang="en-US" sz="4000" b="1" dirty="0">
                <a:solidFill>
                  <a:schemeClr val="bg1"/>
                </a:solidFill>
                <a:latin typeface="Academy Engraved LET Plain" panose="02000000000000000000" pitchFamily="2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cademy Engraved LET Plain" panose="02000000000000000000" pitchFamily="2" charset="0"/>
              </a:rPr>
              <a:t>Brands!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4267E7-DD25-7149-AE29-2372FE0A8218}"/>
              </a:ext>
            </a:extLst>
          </p:cNvPr>
          <p:cNvSpPr txBox="1"/>
          <p:nvPr/>
        </p:nvSpPr>
        <p:spPr>
          <a:xfrm>
            <a:off x="8619374" y="3614737"/>
            <a:ext cx="3266820" cy="2862322"/>
          </a:xfrm>
          <a:prstGeom prst="rect">
            <a:avLst/>
          </a:prstGeom>
          <a:solidFill>
            <a:schemeClr val="bg1">
              <a:alpha val="36997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bg1"/>
                </a:solidFill>
                <a:latin typeface="Britannic Bold" panose="020B0903060703020204" pitchFamily="34" charset="77"/>
              </a:rPr>
              <a:t>Disney+ </a:t>
            </a:r>
            <a:r>
              <a:rPr lang="en-US" sz="2800" dirty="0">
                <a:solidFill>
                  <a:schemeClr val="bg1"/>
                </a:solidFill>
                <a:latin typeface="Britannic Bold" panose="020B0903060703020204" pitchFamily="34" charset="77"/>
              </a:rPr>
              <a:t>Received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Britannic Bold" panose="020B0903060703020204" pitchFamily="34" charset="77"/>
              </a:rPr>
              <a:t>The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Britannic Bold" panose="020B0903060703020204" pitchFamily="34" charset="77"/>
              </a:rPr>
              <a:t>Highest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Britannic Bold" panose="020B0903060703020204" pitchFamily="34" charset="77"/>
              </a:rPr>
              <a:t>Amount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Britannic Bold" panose="020B0903060703020204" pitchFamily="34" charset="77"/>
              </a:rPr>
              <a:t>Of Tweets..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8F6E4F-BB82-BB42-A2C1-85379F7E62F7}"/>
              </a:ext>
            </a:extLst>
          </p:cNvPr>
          <p:cNvSpPr txBox="1"/>
          <p:nvPr/>
        </p:nvSpPr>
        <p:spPr>
          <a:xfrm>
            <a:off x="4361482" y="221067"/>
            <a:ext cx="3962400" cy="984885"/>
          </a:xfrm>
          <a:prstGeom prst="rect">
            <a:avLst/>
          </a:prstGeom>
          <a:solidFill>
            <a:schemeClr val="bg1">
              <a:alpha val="36224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cademy Engraved LET Plain" panose="02000000000000000000" pitchFamily="2" charset="0"/>
              </a:rPr>
              <a:t>Buzz of the year!!</a:t>
            </a:r>
          </a:p>
          <a:p>
            <a:pPr algn="ctr"/>
            <a:endParaRPr lang="en-US" dirty="0">
              <a:latin typeface="Britannic Bold" panose="020B09030607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6470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932939-9615-8340-AF88-CC5BB25A6CCE}"/>
              </a:ext>
            </a:extLst>
          </p:cNvPr>
          <p:cNvSpPr txBox="1"/>
          <p:nvPr/>
        </p:nvSpPr>
        <p:spPr>
          <a:xfrm>
            <a:off x="1852612" y="195856"/>
            <a:ext cx="8486774" cy="1261884"/>
          </a:xfrm>
          <a:prstGeom prst="rect">
            <a:avLst/>
          </a:prstGeom>
          <a:solidFill>
            <a:schemeClr val="bg1">
              <a:alpha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cademy Engraved LET Plain" panose="02000000000000000000" pitchFamily="2" charset="0"/>
              </a:rPr>
              <a:t>Who won the Million’s of Hearts?</a:t>
            </a:r>
          </a:p>
          <a:p>
            <a:pPr algn="ctr"/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CF85F-1C4F-3441-86CF-D9388B555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9" y="1457739"/>
            <a:ext cx="10883821" cy="5271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C370D-FA3B-2040-994D-70605804D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296" y="957677"/>
            <a:ext cx="2709296" cy="64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39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80E271-8C8D-484C-A176-873AA36EF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377" y="1247827"/>
            <a:ext cx="7150999" cy="51613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AC0ABF-B7E9-BB46-B78E-45CD28E5F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600782" y="3363246"/>
            <a:ext cx="4013855" cy="6389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064ABA-3E1D-034E-AB16-92B130ABD7C4}"/>
              </a:ext>
            </a:extLst>
          </p:cNvPr>
          <p:cNvSpPr txBox="1"/>
          <p:nvPr/>
        </p:nvSpPr>
        <p:spPr>
          <a:xfrm>
            <a:off x="3160841" y="208820"/>
            <a:ext cx="5500224" cy="707886"/>
          </a:xfrm>
          <a:prstGeom prst="rect">
            <a:avLst/>
          </a:prstGeom>
          <a:solidFill>
            <a:schemeClr val="bg1">
              <a:alpha val="27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cademy Engraved LET Plain" panose="02000000000000000000" pitchFamily="2" charset="0"/>
              </a:rPr>
              <a:t>Half Time Prime Time!!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2525B-A73F-334A-8EE2-C8848226CE24}"/>
              </a:ext>
            </a:extLst>
          </p:cNvPr>
          <p:cNvSpPr txBox="1"/>
          <p:nvPr/>
        </p:nvSpPr>
        <p:spPr>
          <a:xfrm>
            <a:off x="402170" y="1446698"/>
            <a:ext cx="3051461" cy="4708981"/>
          </a:xfrm>
          <a:prstGeom prst="rect">
            <a:avLst/>
          </a:prstGeom>
          <a:solidFill>
            <a:schemeClr val="bg1">
              <a:alpha val="38245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Britannic Bold" panose="020B0903060703020204" pitchFamily="34" charset="77"/>
              </a:rPr>
              <a:t>Number of tweets were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Britannic Bold" panose="020B0903060703020204" pitchFamily="34" charset="77"/>
              </a:rPr>
              <a:t>at peak at </a:t>
            </a:r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77"/>
              </a:rPr>
              <a:t>‘</a:t>
            </a:r>
            <a:r>
              <a:rPr lang="en-US" sz="4800" u="sng" dirty="0">
                <a:solidFill>
                  <a:schemeClr val="bg1"/>
                </a:solidFill>
                <a:latin typeface="Britannic Bold" panose="020B0903060703020204" pitchFamily="34" charset="77"/>
              </a:rPr>
              <a:t>Half time</a:t>
            </a:r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77"/>
              </a:rPr>
              <a:t>’ </a:t>
            </a:r>
            <a:r>
              <a:rPr lang="en-US" sz="3600" dirty="0">
                <a:solidFill>
                  <a:schemeClr val="bg1"/>
                </a:solidFill>
                <a:latin typeface="Britannic Bold" panose="020B0903060703020204" pitchFamily="34" charset="77"/>
              </a:rPr>
              <a:t>and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Britannic Bold" panose="020B0903060703020204" pitchFamily="34" charset="77"/>
              </a:rPr>
              <a:t>decreased as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Britannic Bold" panose="020B0903060703020204" pitchFamily="34" charset="77"/>
              </a:rPr>
              <a:t>the game went on..!!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87721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B35335AF-C677-2C45-9810-2BD209277F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C3B3B-A205-3D42-AF68-EA5B1B307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4" y="92188"/>
            <a:ext cx="11815764" cy="667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6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315A23-CF99-F049-BA1A-B24F5E909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98" y="1402263"/>
            <a:ext cx="8578190" cy="5339347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B35335AF-C677-2C45-9810-2BD209277F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9596F2-EA0B-4A48-A8C6-BC8A15AD7580}"/>
              </a:ext>
            </a:extLst>
          </p:cNvPr>
          <p:cNvSpPr txBox="1"/>
          <p:nvPr/>
        </p:nvSpPr>
        <p:spPr>
          <a:xfrm>
            <a:off x="8942526" y="2948472"/>
            <a:ext cx="3012276" cy="1938992"/>
          </a:xfrm>
          <a:prstGeom prst="rect">
            <a:avLst/>
          </a:prstGeom>
          <a:solidFill>
            <a:schemeClr val="bg1">
              <a:alpha val="32098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ritannic Bold" panose="020B0903060703020204" pitchFamily="34" charset="77"/>
              </a:rPr>
              <a:t>Positive, Moderate and Negative Tweets of the </a:t>
            </a:r>
            <a:r>
              <a:rPr lang="en-US" sz="3600" u="sng" dirty="0">
                <a:solidFill>
                  <a:schemeClr val="bg1"/>
                </a:solidFill>
                <a:latin typeface="Britannic Bold" panose="020B0903060703020204" pitchFamily="34" charset="77"/>
              </a:rPr>
              <a:t>Top</a:t>
            </a:r>
            <a:r>
              <a:rPr lang="en-US" sz="2800" u="sng" dirty="0">
                <a:solidFill>
                  <a:schemeClr val="bg1"/>
                </a:solidFill>
                <a:latin typeface="Britannic Bold" panose="020B0903060703020204" pitchFamily="34" charset="77"/>
              </a:rPr>
              <a:t> </a:t>
            </a:r>
            <a:r>
              <a:rPr lang="en-US" sz="4400" u="sng" dirty="0">
                <a:solidFill>
                  <a:schemeClr val="bg1"/>
                </a:solidFill>
                <a:latin typeface="Britannic Bold" panose="020B0903060703020204" pitchFamily="34" charset="77"/>
              </a:rPr>
              <a:t>4</a:t>
            </a:r>
            <a:r>
              <a:rPr lang="en-US" sz="2400" dirty="0">
                <a:solidFill>
                  <a:schemeClr val="bg1"/>
                </a:solidFill>
                <a:latin typeface="Britannic Bold" panose="020B0903060703020204" pitchFamily="34" charset="77"/>
              </a:rPr>
              <a:t> Brands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8582A-CA55-5D4C-9FD3-14901A4D1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913" y="156152"/>
            <a:ext cx="5548533" cy="10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5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064ABA-3E1D-034E-AB16-92B130ABD7C4}"/>
              </a:ext>
            </a:extLst>
          </p:cNvPr>
          <p:cNvSpPr txBox="1"/>
          <p:nvPr/>
        </p:nvSpPr>
        <p:spPr>
          <a:xfrm>
            <a:off x="4419237" y="53238"/>
            <a:ext cx="3677610" cy="707886"/>
          </a:xfrm>
          <a:prstGeom prst="rect">
            <a:avLst/>
          </a:prstGeom>
          <a:solidFill>
            <a:schemeClr val="bg1">
              <a:alpha val="25891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cademy Engraved LET Plain" panose="02000000000000000000" pitchFamily="2" charset="0"/>
              </a:rPr>
              <a:t>Ad Engagement</a:t>
            </a:r>
            <a:endParaRPr lang="en-US" sz="4000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35335AF-C677-2C45-9810-2BD209277F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26C43-9FFE-E248-B04D-6B9BFF179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8" y="814362"/>
            <a:ext cx="10829925" cy="59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55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064ABA-3E1D-034E-AB16-92B130ABD7C4}"/>
              </a:ext>
            </a:extLst>
          </p:cNvPr>
          <p:cNvSpPr txBox="1"/>
          <p:nvPr/>
        </p:nvSpPr>
        <p:spPr>
          <a:xfrm>
            <a:off x="5168376" y="331497"/>
            <a:ext cx="5764720" cy="707886"/>
          </a:xfrm>
          <a:prstGeom prst="rect">
            <a:avLst/>
          </a:prstGeom>
          <a:solidFill>
            <a:schemeClr val="bg1">
              <a:alpha val="24429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cademy Engraved LET Plain" panose="02000000000000000000" pitchFamily="2" charset="0"/>
              </a:rPr>
              <a:t>Where is all the Money ?</a:t>
            </a:r>
            <a:endParaRPr lang="en-US" sz="4000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35335AF-C677-2C45-9810-2BD209277F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C52E8C87-714B-9241-8C5C-8FCD7F2F8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4" y="99526"/>
            <a:ext cx="3962335" cy="6658948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19ABC8-0CAA-544A-8FD8-C97908899220}"/>
              </a:ext>
            </a:extLst>
          </p:cNvPr>
          <p:cNvSpPr txBox="1"/>
          <p:nvPr/>
        </p:nvSpPr>
        <p:spPr>
          <a:xfrm>
            <a:off x="5055744" y="3636676"/>
            <a:ext cx="5989982" cy="3108543"/>
          </a:xfrm>
          <a:prstGeom prst="rect">
            <a:avLst/>
          </a:prstGeom>
          <a:solidFill>
            <a:schemeClr val="bg1">
              <a:alpha val="24029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Past  years statistics of Tweets:</a:t>
            </a:r>
          </a:p>
          <a:p>
            <a:pPr algn="ctr"/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2021: $5.5 Million</a:t>
            </a:r>
          </a:p>
          <a:p>
            <a:pPr algn="ctr"/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2020: $5.6 Million</a:t>
            </a:r>
          </a:p>
          <a:p>
            <a:pPr algn="ctr"/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2019: $5.3 Million</a:t>
            </a:r>
          </a:p>
        </p:txBody>
      </p:sp>
      <p:sp>
        <p:nvSpPr>
          <p:cNvPr id="4" name="Explosion 1 3">
            <a:extLst>
              <a:ext uri="{FF2B5EF4-FFF2-40B4-BE49-F238E27FC236}">
                <a16:creationId xmlns:a16="http://schemas.microsoft.com/office/drawing/2014/main" id="{13FB7F88-7B2D-9646-B9FB-BD2840DE8B4E}"/>
              </a:ext>
            </a:extLst>
          </p:cNvPr>
          <p:cNvSpPr/>
          <p:nvPr/>
        </p:nvSpPr>
        <p:spPr>
          <a:xfrm>
            <a:off x="4845392" y="924314"/>
            <a:ext cx="6410687" cy="2677656"/>
          </a:xfrm>
          <a:prstGeom prst="irregularSeal1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All Time High!!!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2022 $6.5 Million</a:t>
            </a:r>
          </a:p>
        </p:txBody>
      </p:sp>
    </p:spTree>
    <p:extLst>
      <p:ext uri="{BB962C8B-B14F-4D97-AF65-F5344CB8AC3E}">
        <p14:creationId xmlns:p14="http://schemas.microsoft.com/office/powerpoint/2010/main" val="3454059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064ABA-3E1D-034E-AB16-92B130ABD7C4}"/>
              </a:ext>
            </a:extLst>
          </p:cNvPr>
          <p:cNvSpPr txBox="1"/>
          <p:nvPr/>
        </p:nvSpPr>
        <p:spPr>
          <a:xfrm>
            <a:off x="2038041" y="849651"/>
            <a:ext cx="7384256" cy="830997"/>
          </a:xfrm>
          <a:prstGeom prst="rect">
            <a:avLst/>
          </a:prstGeom>
          <a:solidFill>
            <a:schemeClr val="bg1">
              <a:alpha val="41584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cademy Engraved LET Plain" panose="02000000000000000000" pitchFamily="2" charset="0"/>
              </a:rPr>
              <a:t>    Thanking our sponsors</a:t>
            </a:r>
            <a:endParaRPr lang="en-US" sz="4800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35335AF-C677-2C45-9810-2BD209277F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179">
            <a:hlinkClick r:id="rId3"/>
            <a:extLst>
              <a:ext uri="{FF2B5EF4-FFF2-40B4-BE49-F238E27FC236}">
                <a16:creationId xmlns:a16="http://schemas.microsoft.com/office/drawing/2014/main" id="{1BEEBD81-6C24-5A44-960D-D38D96E3F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383" y="2293004"/>
            <a:ext cx="1443037" cy="1443037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</p:pic>
      <p:pic>
        <p:nvPicPr>
          <p:cNvPr id="9" name="Graphic 3">
            <a:extLst>
              <a:ext uri="{FF2B5EF4-FFF2-40B4-BE49-F238E27FC236}">
                <a16:creationId xmlns:a16="http://schemas.microsoft.com/office/drawing/2014/main" id="{99B681C0-827B-0A4D-B892-CE28DA67B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803" y="3429000"/>
            <a:ext cx="1431925" cy="1431925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</p:pic>
      <p:pic>
        <p:nvPicPr>
          <p:cNvPr id="10" name="Graphic 5">
            <a:extLst>
              <a:ext uri="{FF2B5EF4-FFF2-40B4-BE49-F238E27FC236}">
                <a16:creationId xmlns:a16="http://schemas.microsoft.com/office/drawing/2014/main" id="{849414D0-36BD-7D4D-AD5F-7AED7999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069" y="4275133"/>
            <a:ext cx="2344737" cy="76200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</p:pic>
      <p:pic>
        <p:nvPicPr>
          <p:cNvPr id="11" name="Graphic 13">
            <a:extLst>
              <a:ext uri="{FF2B5EF4-FFF2-40B4-BE49-F238E27FC236}">
                <a16:creationId xmlns:a16="http://schemas.microsoft.com/office/drawing/2014/main" id="{9B342E2A-11C8-DB47-8085-BB3E3D4B5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272" y="5469863"/>
            <a:ext cx="3190875" cy="733425"/>
          </a:xfrm>
          <a:prstGeom prst="rect">
            <a:avLst/>
          </a:prstGeom>
          <a:solidFill>
            <a:schemeClr val="bg1">
              <a:alpha val="76024"/>
            </a:schemeClr>
          </a:solidFill>
          <a:ln>
            <a:noFill/>
          </a:ln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74939D39-9A71-3540-9835-8F5CDCA19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642" y="5482563"/>
            <a:ext cx="2970212" cy="720725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CCF639F4-A6B2-D94D-B2A0-2FC795BC3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691" y="2249826"/>
            <a:ext cx="2978150" cy="752475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CFF6B898-A4A1-A948-8280-D84D8A72B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41" y="3868733"/>
            <a:ext cx="3390900" cy="78740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B884FE-42C5-DC4B-8730-E4E839D51662}"/>
              </a:ext>
            </a:extLst>
          </p:cNvPr>
          <p:cNvSpPr txBox="1"/>
          <p:nvPr/>
        </p:nvSpPr>
        <p:spPr>
          <a:xfrm>
            <a:off x="984339" y="2249826"/>
            <a:ext cx="2695397" cy="752475"/>
          </a:xfrm>
          <a:prstGeom prst="rect">
            <a:avLst/>
          </a:prstGeom>
          <a:solidFill>
            <a:schemeClr val="bg1">
              <a:alpha val="36942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10A5BE9A-02AE-C140-94CF-10A66431D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351" y="2332051"/>
            <a:ext cx="1962577" cy="588024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1033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132</Words>
  <Application>Microsoft Macintosh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Academy Engraved LET Plain</vt:lpstr>
      <vt:lpstr>Arial</vt:lpstr>
      <vt:lpstr>Britannic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31</cp:revision>
  <dcterms:created xsi:type="dcterms:W3CDTF">2022-02-18T08:08:22Z</dcterms:created>
  <dcterms:modified xsi:type="dcterms:W3CDTF">2022-02-18T16:37:17Z</dcterms:modified>
</cp:coreProperties>
</file>